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91" r:id="rId2"/>
    <p:sldId id="409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8" r:id="rId11"/>
    <p:sldId id="421" r:id="rId12"/>
    <p:sldId id="419" r:id="rId13"/>
    <p:sldId id="420" r:id="rId14"/>
    <p:sldId id="431" r:id="rId15"/>
    <p:sldId id="432" r:id="rId16"/>
    <p:sldId id="425" r:id="rId17"/>
    <p:sldId id="426" r:id="rId18"/>
    <p:sldId id="427" r:id="rId19"/>
    <p:sldId id="428" r:id="rId20"/>
    <p:sldId id="396" r:id="rId21"/>
    <p:sldId id="398" r:id="rId22"/>
    <p:sldId id="402" r:id="rId23"/>
    <p:sldId id="403" r:id="rId24"/>
    <p:sldId id="405" r:id="rId25"/>
    <p:sldId id="429" r:id="rId26"/>
    <p:sldId id="430" r:id="rId27"/>
    <p:sldId id="361" r:id="rId28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9900"/>
    <a:srgbClr val="9999FF"/>
    <a:srgbClr val="CCCCFF"/>
    <a:srgbClr val="006600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6404" autoAdjust="0"/>
  </p:normalViewPr>
  <p:slideViewPr>
    <p:cSldViewPr>
      <p:cViewPr>
        <p:scale>
          <a:sx n="130" d="100"/>
          <a:sy n="130" d="100"/>
        </p:scale>
        <p:origin x="-1074" y="-51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259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30095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30095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5245" y="1419622"/>
            <a:ext cx="8064896" cy="95407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Государственная </a:t>
            </a:r>
            <a:endParaRPr lang="ru-RU" sz="28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0" algn="ctr" defTabSz="685749">
              <a:defRPr/>
            </a:pP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итоговая 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аттестация – </a:t>
            </a:r>
            <a:r>
              <a:rPr lang="ru-RU" sz="2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2025г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15765"/>
            <a:ext cx="2448272" cy="22502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39952" y="3633606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Колчина 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Светлана </a:t>
            </a: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Евгеньевна,</a:t>
            </a:r>
          </a:p>
          <a:p>
            <a:pPr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директора МБОУ «Школа №72»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707654"/>
            <a:ext cx="7616620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1510"/>
            <a:ext cx="1495940" cy="129614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078941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7598" y="955923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Сроки информирования о результатах </a:t>
            </a:r>
            <a:endParaRPr lang="ru-RU" sz="2000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</a:rPr>
              <a:t>итогового 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собеседования по русскому языку</a:t>
            </a:r>
          </a:p>
          <a:p>
            <a:endParaRPr lang="ru-RU" sz="2000" dirty="0" smtClean="0"/>
          </a:p>
          <a:p>
            <a:r>
              <a:rPr lang="ru-RU" sz="2000" dirty="0" smtClean="0">
                <a:solidFill>
                  <a:srgbClr val="C00000"/>
                </a:solidFill>
              </a:rPr>
              <a:t>ИС 12.02.2025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26.02.2025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>
                <a:solidFill>
                  <a:srgbClr val="C00000"/>
                </a:solidFill>
              </a:rPr>
              <a:t>ИС </a:t>
            </a:r>
            <a:r>
              <a:rPr lang="ru-RU" sz="2000" dirty="0" smtClean="0">
                <a:solidFill>
                  <a:srgbClr val="C00000"/>
                </a:solidFill>
              </a:rPr>
              <a:t>12.03.2025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26.03.2025</a:t>
            </a:r>
          </a:p>
          <a:p>
            <a:endParaRPr lang="ru-RU" sz="2000" dirty="0">
              <a:solidFill>
                <a:srgbClr val="C00000"/>
              </a:solidFill>
            </a:endParaRPr>
          </a:p>
          <a:p>
            <a:r>
              <a:rPr lang="ru-RU" sz="2000" dirty="0">
                <a:solidFill>
                  <a:srgbClr val="C00000"/>
                </a:solidFill>
              </a:rPr>
              <a:t>ИС </a:t>
            </a:r>
            <a:r>
              <a:rPr lang="ru-RU" sz="2000" dirty="0" smtClean="0">
                <a:solidFill>
                  <a:srgbClr val="C00000"/>
                </a:solidFill>
              </a:rPr>
              <a:t>21.04.2025 </a:t>
            </a:r>
            <a:r>
              <a:rPr lang="ru-RU" sz="2000" dirty="0">
                <a:solidFill>
                  <a:srgbClr val="C00000"/>
                </a:solidFill>
              </a:rPr>
              <a:t>– информирование до </a:t>
            </a:r>
            <a:r>
              <a:rPr lang="ru-RU" sz="2000" dirty="0" smtClean="0">
                <a:solidFill>
                  <a:srgbClr val="C00000"/>
                </a:solidFill>
              </a:rPr>
              <a:t>30.04.2025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9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pic>
        <p:nvPicPr>
          <p:cNvPr id="1027" name="Picture 3" descr="C:\Users\Учитель\Desktop\Снимо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99" y="389609"/>
            <a:ext cx="77048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32240" y="1059582"/>
            <a:ext cx="144016" cy="7200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986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2050" name="Picture 2" descr="C:\Users\Учитель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1509"/>
            <a:ext cx="7776864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81534" y="3226555"/>
            <a:ext cx="1152128" cy="216024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01.03.2025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11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7494"/>
            <a:ext cx="5472608" cy="43204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Расписание ГИА в 2025 году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296791"/>
              </p:ext>
            </p:extLst>
          </p:nvPr>
        </p:nvGraphicFramePr>
        <p:xfrm>
          <a:off x="755576" y="699539"/>
          <a:ext cx="8064896" cy="3816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1512168"/>
                <a:gridCol w="2520280"/>
                <a:gridCol w="1512168"/>
              </a:tblGrid>
              <a:tr h="33331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55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Иностранный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21, 22 мая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</a:t>
                      </a:r>
                      <a:r>
                        <a:rPr lang="ru-RU" sz="1400" baseline="0" dirty="0" smtClean="0"/>
                        <a:t> русский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26 июня</a:t>
                      </a:r>
                      <a:endParaRPr lang="ru-RU" sz="1400" dirty="0"/>
                    </a:p>
                  </a:txBody>
                  <a:tcPr/>
                </a:tc>
              </a:tr>
              <a:tr h="5666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Биология,</a:t>
                      </a:r>
                      <a:r>
                        <a:rPr lang="ru-RU" sz="1400" baseline="0" dirty="0" smtClean="0"/>
                        <a:t> обществознание, информатика, химия,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26 мая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по всем учебным предметам по выбору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27 июня</a:t>
                      </a:r>
                      <a:endParaRPr lang="ru-RU" sz="1400" dirty="0"/>
                    </a:p>
                  </a:txBody>
                  <a:tcPr/>
                </a:tc>
              </a:tr>
              <a:tr h="5666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География, история, физика, химия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29 мая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по всем учебным предметам по выбору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 июня</a:t>
                      </a:r>
                      <a:endParaRPr lang="ru-RU" sz="1400" dirty="0"/>
                    </a:p>
                  </a:txBody>
                  <a:tcPr/>
                </a:tc>
              </a:tr>
              <a:tr h="4055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Математика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Резерв: математика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30 июня</a:t>
                      </a:r>
                      <a:endParaRPr lang="ru-RU" sz="1400" dirty="0"/>
                    </a:p>
                  </a:txBody>
                  <a:tcPr/>
                </a:tc>
              </a:tr>
              <a:tr h="5666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География, информатика, обществознание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 июня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0553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Русский язык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 июня</a:t>
                      </a:r>
                      <a:endParaRPr lang="ru-RU" sz="1400" dirty="0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Предусмотрен дополнительный период</a:t>
                      </a:r>
                      <a:r>
                        <a:rPr lang="ru-RU" sz="16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сдачи ОГЭ с 17.09.2025г. по 23.09.2025г.</a:t>
                      </a:r>
                      <a:endParaRPr lang="ru-RU" sz="16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5666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Биология, информатика, литература,</a:t>
                      </a:r>
                      <a:r>
                        <a:rPr lang="ru-RU" sz="1400" baseline="0" dirty="0" smtClean="0"/>
                        <a:t> физика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 июня</a:t>
                      </a:r>
                      <a:endParaRPr lang="ru-RU" sz="1400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34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4" y="195486"/>
            <a:ext cx="8142039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19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5122" name="Picture 2" descr="C:\Users\Учитель\Desktop\Снимок 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5486"/>
            <a:ext cx="8280920" cy="48245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565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pic>
        <p:nvPicPr>
          <p:cNvPr id="6146" name="Picture 2" descr="C:\Users\Учитель\Desktop\Снимок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7534"/>
            <a:ext cx="79928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44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1510"/>
            <a:ext cx="59046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086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8075240" cy="50405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Школа перевода баллов в оценку в 2025 году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915566"/>
            <a:ext cx="6768752" cy="4032448"/>
          </a:xfrm>
        </p:spPr>
      </p:pic>
    </p:spTree>
    <p:extLst>
      <p:ext uri="{BB962C8B-B14F-4D97-AF65-F5344CB8AC3E}">
        <p14:creationId xmlns:p14="http://schemas.microsoft.com/office/powerpoint/2010/main" val="24011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399" y="10562"/>
            <a:ext cx="2172393" cy="398797"/>
          </a:xfrm>
        </p:spPr>
        <p:txBody>
          <a:bodyPr/>
          <a:lstStyle/>
          <a:p>
            <a:fld id="{B19B0651-EE4F-4900-A07F-96A6BFA9D0F0}" type="slidenum">
              <a:rPr lang="ru-RU" sz="1000" smtClean="0"/>
              <a:t>2</a:t>
            </a:fld>
            <a:endParaRPr lang="ru-RU" sz="100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8"/>
            <a:ext cx="806489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/>
              <a:t>Нормативно-правовая база ГИА </a:t>
            </a:r>
            <a:r>
              <a:rPr lang="ru-RU" sz="1600" u="sng" dirty="0" smtClean="0"/>
              <a:t>– 2025</a:t>
            </a:r>
          </a:p>
          <a:p>
            <a:pPr algn="ctr"/>
            <a:endParaRPr lang="ru-RU" sz="1600" u="sng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Федеральный закон </a:t>
            </a:r>
            <a:r>
              <a:rPr lang="ru-RU" sz="1200" dirty="0">
                <a:solidFill>
                  <a:srgbClr val="FF0000"/>
                </a:solidFill>
              </a:rPr>
              <a:t>от 29.12.2012 г. № 273-ФЗ </a:t>
            </a:r>
            <a:r>
              <a:rPr lang="ru-RU" sz="1200" dirty="0"/>
              <a:t>«Об образовании</a:t>
            </a:r>
            <a:r>
              <a:rPr lang="en-US" sz="1200" dirty="0"/>
              <a:t> </a:t>
            </a:r>
            <a:r>
              <a:rPr lang="ru-RU" sz="1200" dirty="0"/>
              <a:t>в</a:t>
            </a:r>
            <a:r>
              <a:rPr lang="en-US" sz="1200" dirty="0"/>
              <a:t> </a:t>
            </a:r>
            <a:r>
              <a:rPr lang="ru-RU" sz="1200" dirty="0"/>
              <a:t>Российской</a:t>
            </a:r>
            <a:r>
              <a:rPr lang="en-US" sz="1200" dirty="0"/>
              <a:t> </a:t>
            </a:r>
            <a:r>
              <a:rPr lang="ru-RU" sz="1200" dirty="0"/>
              <a:t>Федерации».</a:t>
            </a:r>
          </a:p>
          <a:p>
            <a:pPr algn="just">
              <a:lnSpc>
                <a:spcPct val="150000"/>
              </a:lnSpc>
            </a:pPr>
            <a:endParaRPr lang="ru-RU" sz="1200" dirty="0"/>
          </a:p>
          <a:p>
            <a:pPr marL="285750" indent="-285750" algn="just">
              <a:buFont typeface="Wingdings" panose="05000000000000000000" pitchFamily="2" charset="2"/>
              <a:buChar char="Ø"/>
              <a:defRPr/>
            </a:pPr>
            <a:r>
              <a:rPr lang="ru-RU" sz="1200" dirty="0" smtClean="0"/>
              <a:t>Приказ </a:t>
            </a:r>
            <a:r>
              <a:rPr lang="ru-RU" sz="1200" dirty="0"/>
              <a:t>Министерства просвещения Российской Федерации, Федеральной службы по надзору в сфере образования и науки </a:t>
            </a:r>
            <a:r>
              <a:rPr lang="ru-RU" sz="1200" dirty="0" smtClean="0">
                <a:solidFill>
                  <a:srgbClr val="FF0000"/>
                </a:solidFill>
              </a:rPr>
              <a:t>от</a:t>
            </a:r>
            <a:r>
              <a:rPr lang="ru-RU" sz="1200" dirty="0" smtClean="0"/>
              <a:t> </a:t>
            </a:r>
            <a:r>
              <a:rPr lang="ru-RU" sz="1200" dirty="0">
                <a:solidFill>
                  <a:srgbClr val="FF0000"/>
                </a:solidFill>
              </a:rPr>
              <a:t>04.04.2023 № </a:t>
            </a:r>
            <a:r>
              <a:rPr lang="ru-RU" sz="1200" dirty="0" smtClean="0">
                <a:solidFill>
                  <a:srgbClr val="FF0000"/>
                </a:solidFill>
              </a:rPr>
              <a:t>232/551 </a:t>
            </a:r>
            <a:r>
              <a:rPr lang="ru-RU" sz="1200" dirty="0" smtClean="0"/>
              <a:t>«Об утверждении порядка проведения государственной итоговой аттестации по образовательным программам основного общего образования»</a:t>
            </a:r>
            <a:endParaRPr lang="ru-RU" sz="1200" dirty="0"/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ru-RU" sz="12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1200" dirty="0" smtClean="0"/>
              <a:t>Приказ </a:t>
            </a:r>
            <a:r>
              <a:rPr lang="ru-RU" sz="1200" dirty="0"/>
              <a:t>Министерства просвещения Российской Федерации, Федеральной службы по надзору в сфере образования и науки </a:t>
            </a:r>
            <a:r>
              <a:rPr lang="ru-RU" sz="1200" dirty="0">
                <a:solidFill>
                  <a:srgbClr val="FF0000"/>
                </a:solidFill>
              </a:rPr>
              <a:t>от</a:t>
            </a:r>
            <a:r>
              <a:rPr lang="ru-RU" sz="1200" dirty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11.11.2024 </a:t>
            </a:r>
            <a:r>
              <a:rPr lang="ru-RU" sz="1200" dirty="0">
                <a:solidFill>
                  <a:srgbClr val="FF0000"/>
                </a:solidFill>
              </a:rPr>
              <a:t>№ </a:t>
            </a:r>
            <a:r>
              <a:rPr lang="ru-RU" sz="1200" dirty="0" smtClean="0">
                <a:solidFill>
                  <a:srgbClr val="FF0000"/>
                </a:solidFill>
              </a:rPr>
              <a:t>788/2090 </a:t>
            </a:r>
            <a:r>
              <a:rPr lang="ru-RU" sz="1200" dirty="0"/>
              <a:t>«Об утверждении единого расписания и продолжительности проведения основного государственного экзамена по каждому учебному предмету, требований к использованию средств обучения и воспитания при его проведении в </a:t>
            </a:r>
            <a:r>
              <a:rPr lang="ru-RU" sz="1200" dirty="0" smtClean="0"/>
              <a:t>2025 году</a:t>
            </a:r>
            <a:r>
              <a:rPr lang="ru-RU" sz="1200" dirty="0"/>
              <a:t>».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endParaRPr lang="ru-RU" sz="1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Приказ Министерства образования и науки Республики Татарстан </a:t>
            </a:r>
            <a:r>
              <a:rPr lang="ru-RU" sz="1200" dirty="0">
                <a:solidFill>
                  <a:srgbClr val="FF0000"/>
                </a:solidFill>
              </a:rPr>
              <a:t>от </a:t>
            </a:r>
            <a:r>
              <a:rPr lang="ru-RU" sz="1200" dirty="0" smtClean="0">
                <a:solidFill>
                  <a:srgbClr val="FF0000"/>
                </a:solidFill>
              </a:rPr>
              <a:t>27.01.2025г</a:t>
            </a:r>
            <a:r>
              <a:rPr lang="ru-RU" sz="1200" dirty="0">
                <a:solidFill>
                  <a:srgbClr val="FF0000"/>
                </a:solidFill>
              </a:rPr>
              <a:t>. №под – </a:t>
            </a:r>
            <a:r>
              <a:rPr lang="ru-RU" sz="1200" dirty="0" smtClean="0">
                <a:solidFill>
                  <a:srgbClr val="FF0000"/>
                </a:solidFill>
              </a:rPr>
              <a:t>82/25 </a:t>
            </a:r>
            <a:r>
              <a:rPr lang="ru-RU" sz="1200" dirty="0"/>
              <a:t>«Об утверждении порядка приема и регистрации заявлений на прохождение ГИА по образовательным программам основного общего образования в Республике Татарстан </a:t>
            </a:r>
            <a:r>
              <a:rPr lang="ru-RU" sz="1200"/>
              <a:t>в </a:t>
            </a:r>
            <a:r>
              <a:rPr lang="ru-RU" sz="1200" smtClean="0"/>
              <a:t>2025 </a:t>
            </a:r>
            <a:r>
              <a:rPr lang="ru-RU" sz="1200" dirty="0"/>
              <a:t>году».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2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200" dirty="0"/>
              <a:t>Приказ Министерства образования и науки Республики Татарстан </a:t>
            </a:r>
            <a:r>
              <a:rPr lang="ru-RU" sz="1200" dirty="0">
                <a:solidFill>
                  <a:srgbClr val="FF0000"/>
                </a:solidFill>
              </a:rPr>
              <a:t>от </a:t>
            </a:r>
            <a:r>
              <a:rPr lang="ru-RU" sz="1200" dirty="0" smtClean="0">
                <a:solidFill>
                  <a:srgbClr val="FF0000"/>
                </a:solidFill>
              </a:rPr>
              <a:t>28.11.2024г</a:t>
            </a:r>
            <a:r>
              <a:rPr lang="ru-RU" sz="1200" dirty="0">
                <a:solidFill>
                  <a:srgbClr val="FF0000"/>
                </a:solidFill>
              </a:rPr>
              <a:t>. №</a:t>
            </a:r>
            <a:r>
              <a:rPr lang="ru-RU" sz="1200" dirty="0" smtClean="0">
                <a:solidFill>
                  <a:srgbClr val="FF0000"/>
                </a:solidFill>
              </a:rPr>
              <a:t>под-1991/24 </a:t>
            </a:r>
            <a:r>
              <a:rPr lang="ru-RU" sz="1200" dirty="0"/>
              <a:t>«Об утверждении порядка проведения итогового собеседования по русскому языку для обучающихся </a:t>
            </a:r>
            <a:r>
              <a:rPr lang="en-US" sz="1200" dirty="0"/>
              <a:t>IX</a:t>
            </a:r>
            <a:r>
              <a:rPr lang="ru-RU" sz="1200" dirty="0"/>
              <a:t> классов общеобразовательных организаций Республики Татарстан в </a:t>
            </a:r>
            <a:r>
              <a:rPr lang="ru-RU" sz="1200" dirty="0" smtClean="0"/>
              <a:t>2025 </a:t>
            </a:r>
            <a:r>
              <a:rPr lang="ru-RU" sz="1200" dirty="0"/>
              <a:t>году</a:t>
            </a:r>
            <a:r>
              <a:rPr lang="ru-RU" sz="1200" dirty="0" smtClean="0"/>
              <a:t>».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18126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3895787" cy="302134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использовать мобильные телефоны или иные средства связи, любые электронно-вычислительные устройства и справочные материалы, в </a:t>
            </a:r>
            <a:r>
              <a:rPr lang="ru-RU" sz="1400" b="1" dirty="0" err="1"/>
              <a:t>т.ч</a:t>
            </a:r>
            <a:r>
              <a:rPr lang="ru-RU" sz="1400" b="1" dirty="0"/>
              <a:t>. «шпаргалки»;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b="1" dirty="0"/>
          </a:p>
          <a:p>
            <a:pPr algn="just"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разговаривать, вставать с места, пересаживаться;</a:t>
            </a:r>
          </a:p>
          <a:p>
            <a:pPr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400" b="1" dirty="0"/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обмениваться любыми материалами и предметами; </a:t>
            </a:r>
          </a:p>
          <a:p>
            <a:pPr algn="just">
              <a:spcAft>
                <a:spcPts val="1000"/>
              </a:spcAft>
              <a:buFont typeface="Symbol" pitchFamily="16" charset="2"/>
              <a:buChar char="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400" b="1" dirty="0"/>
              <a:t> ходить по ППЭ во время экзамена без сопровождения.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63534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участники </a:t>
            </a:r>
            <a:r>
              <a:rPr lang="ru-RU" sz="1400" dirty="0"/>
              <a:t>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 smtClean="0"/>
              <a:t>. Во </a:t>
            </a:r>
            <a:r>
              <a:rPr lang="ru-RU" sz="1400" dirty="0"/>
              <a:t>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</a:t>
            </a:r>
            <a:r>
              <a:rPr lang="ru-RU" sz="1400" dirty="0" smtClean="0"/>
              <a:t>оставленных участником </a:t>
            </a:r>
            <a:r>
              <a:rPr lang="ru-RU" sz="1400" dirty="0"/>
              <a:t>экзамена </a:t>
            </a:r>
            <a:r>
              <a:rPr lang="ru-RU" sz="1400" dirty="0" smtClean="0"/>
              <a:t>экзаменационных материалов </a:t>
            </a:r>
            <a:r>
              <a:rPr lang="ru-RU" sz="1400" dirty="0"/>
              <a:t>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</a:t>
            </a:r>
            <a:r>
              <a:rPr lang="ru-RU" sz="1400" dirty="0" smtClean="0"/>
              <a:t>его в аудитории в соответствующей ведомости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46734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9855" y="4563477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6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3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0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</a:t>
            </a:r>
            <a:r>
              <a:rPr lang="ru-RU" sz="1600" dirty="0" smtClean="0"/>
              <a:t>п</a:t>
            </a:r>
            <a:r>
              <a:rPr lang="ru-RU" sz="1600" dirty="0"/>
              <a:t>. 63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Удаляет </a:t>
            </a:r>
            <a:r>
              <a:rPr lang="ru-RU" sz="1600" dirty="0"/>
              <a:t>член </a:t>
            </a:r>
            <a:r>
              <a:rPr lang="ru-RU" sz="1600" dirty="0" smtClean="0"/>
              <a:t>ГЭК</a:t>
            </a:r>
          </a:p>
          <a:p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/>
              <a:t>удаления участника</a:t>
            </a:r>
          </a:p>
          <a:p>
            <a:r>
              <a:rPr lang="ru-RU" sz="1600" dirty="0" smtClean="0"/>
              <a:t>организатор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участника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Организаторы </a:t>
            </a:r>
            <a:r>
              <a:rPr lang="ru-RU" sz="1600" dirty="0"/>
              <a:t>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при согласии </a:t>
            </a:r>
            <a:r>
              <a:rPr lang="ru-RU" sz="1600" dirty="0"/>
              <a:t>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</a:t>
            </a:r>
            <a:r>
              <a:rPr lang="ru-RU" sz="1600" dirty="0" smtClean="0"/>
              <a:t>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88470" y="4502380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64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704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10 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8470" y="4319687"/>
            <a:ext cx="1739314" cy="3077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проведенным в </a:t>
            </a:r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 проведения ГИА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endParaRPr lang="ru-RU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</a:t>
            </a:r>
            <a:r>
              <a:rPr lang="ru-RU" sz="1600" dirty="0" smtClean="0"/>
              <a:t>5 </a:t>
            </a:r>
            <a:r>
              <a:rPr lang="ru-RU" sz="1600" dirty="0"/>
              <a:t>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3507854"/>
            <a:ext cx="3744416" cy="9657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932040" y="3554601"/>
            <a:ext cx="3566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Записи в черновиках не проверяются!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Экзаменационные работы проверяются двумя экспертами!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66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5" y="529012"/>
            <a:ext cx="7992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4 экзамена – минимальное количество баллов и выше = аттестат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2771" y="4326314"/>
            <a:ext cx="1797022" cy="307777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результаты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сдаваемым учебным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предмета и получившие неудовлетворительный результат более 1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раза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5507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solidFill>
                <a:srgbClr val="857EB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b="1" dirty="0" smtClean="0">
              <a:solidFill>
                <a:srgbClr val="857EB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</a:t>
            </a:r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дополнительный период допускаются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12102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39607" y="373803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9" y="1779662"/>
            <a:ext cx="316835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апеллянт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родители </a:t>
            </a:r>
            <a:r>
              <a:rPr lang="ru-RU" sz="1600" dirty="0"/>
              <a:t>(законные представители) апеллянтов, </a:t>
            </a:r>
            <a:r>
              <a:rPr lang="ru-RU" sz="1600" dirty="0" smtClean="0"/>
              <a:t>не достигших </a:t>
            </a:r>
            <a:r>
              <a:rPr lang="ru-RU" sz="1600" dirty="0"/>
              <a:t>18 </a:t>
            </a:r>
            <a:r>
              <a:rPr lang="ru-RU" sz="1600" dirty="0" smtClean="0"/>
              <a:t>лет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95936" y="843558"/>
            <a:ext cx="4752528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Выпускник </a:t>
            </a:r>
            <a:r>
              <a:rPr lang="ru-RU" sz="1600" dirty="0"/>
              <a:t>9-го класса имеет право в случае несогласия с выставленными баллами </a:t>
            </a:r>
            <a:r>
              <a:rPr lang="ru-RU" sz="1600" u="sng" dirty="0"/>
              <a:t>в 2-дневный срок</a:t>
            </a:r>
            <a:r>
              <a:rPr lang="ru-RU" sz="1600" dirty="0"/>
              <a:t> после официального оглашения результатов экзамена </a:t>
            </a:r>
            <a:r>
              <a:rPr lang="ru-RU" sz="1600" u="sng" dirty="0"/>
              <a:t>подать апелляцию</a:t>
            </a:r>
            <a:r>
              <a:rPr lang="ru-RU" sz="1600" dirty="0"/>
              <a:t> в письменной форме в конфликтную комиссию, созданную республиканским органом управления образованием, ознакомиться со своей письменной работой, проверенной экзаменационной комиссией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  </a:t>
            </a:r>
          </a:p>
          <a:p>
            <a:pPr algn="just"/>
            <a:r>
              <a:rPr lang="ru-RU" sz="1600" dirty="0" smtClean="0"/>
              <a:t>       По результатам апелляции </a:t>
            </a:r>
            <a:r>
              <a:rPr lang="ru-RU" sz="1600" u="sng" dirty="0" smtClean="0"/>
              <a:t>количество</a:t>
            </a:r>
            <a:r>
              <a:rPr lang="ru-RU" sz="1600" dirty="0" smtClean="0"/>
              <a:t> выставленных </a:t>
            </a:r>
            <a:r>
              <a:rPr lang="ru-RU" sz="1600" u="sng" dirty="0" smtClean="0"/>
              <a:t>баллов</a:t>
            </a:r>
            <a:r>
              <a:rPr lang="ru-RU" sz="1600" dirty="0" smtClean="0"/>
              <a:t> может быть изменено как </a:t>
            </a:r>
            <a:r>
              <a:rPr lang="ru-RU" sz="1600" u="sng" dirty="0" smtClean="0"/>
              <a:t>в сторону увеличения</a:t>
            </a:r>
            <a:r>
              <a:rPr lang="ru-RU" sz="1600" dirty="0" smtClean="0"/>
              <a:t>, так и </a:t>
            </a:r>
            <a:r>
              <a:rPr lang="ru-RU" sz="1600" u="sng" dirty="0" smtClean="0"/>
              <a:t>в сторону уменьшения</a:t>
            </a:r>
            <a:r>
              <a:rPr lang="ru-RU" sz="1600" dirty="0" smtClean="0"/>
              <a:t>.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6450" y="1153085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</p:spTree>
    <p:extLst>
      <p:ext uri="{BB962C8B-B14F-4D97-AF65-F5344CB8AC3E}">
        <p14:creationId xmlns:p14="http://schemas.microsoft.com/office/powerpoint/2010/main" val="1093148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555526"/>
            <a:ext cx="65527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dirty="0">
                <a:solidFill>
                  <a:srgbClr val="C00000"/>
                </a:solidFill>
              </a:rPr>
              <a:t>Каков порядок выставления </a:t>
            </a:r>
            <a:r>
              <a:rPr lang="ru-RU" sz="2000" dirty="0" smtClean="0">
                <a:solidFill>
                  <a:srgbClr val="C00000"/>
                </a:solidFill>
              </a:rPr>
              <a:t>оценок </a:t>
            </a:r>
            <a:r>
              <a:rPr lang="ru-RU" sz="2000" dirty="0">
                <a:solidFill>
                  <a:srgbClr val="C00000"/>
                </a:solidFill>
              </a:rPr>
              <a:t>в аттестат?</a:t>
            </a:r>
          </a:p>
          <a:p>
            <a:pPr algn="ctr"/>
            <a:endParaRPr lang="ru-RU" dirty="0"/>
          </a:p>
          <a:p>
            <a:pPr algn="just"/>
            <a:r>
              <a:rPr lang="ru-RU" dirty="0"/>
              <a:t>	В аттестат об основном общем образовании выставляются итоговые отметки по предметам, которые изучались учащимися в 5-9 классах, то есть в аттестат помимо предметов, </a:t>
            </a:r>
            <a:r>
              <a:rPr lang="ru-RU" dirty="0" err="1"/>
              <a:t>изучавшихся</a:t>
            </a:r>
            <a:r>
              <a:rPr lang="ru-RU" dirty="0"/>
              <a:t> в 9-м классе, выставляется </a:t>
            </a:r>
            <a:r>
              <a:rPr lang="ru-RU" dirty="0" smtClean="0"/>
              <a:t>оценка </a:t>
            </a:r>
            <a:r>
              <a:rPr lang="ru-RU" dirty="0"/>
              <a:t>по ОДНКНР (5 </a:t>
            </a:r>
            <a:r>
              <a:rPr lang="ru-RU" dirty="0" smtClean="0"/>
              <a:t>класс), ИЗО </a:t>
            </a:r>
            <a:r>
              <a:rPr lang="ru-RU" dirty="0"/>
              <a:t>(7</a:t>
            </a:r>
            <a:r>
              <a:rPr lang="en-US" dirty="0"/>
              <a:t> </a:t>
            </a:r>
            <a:r>
              <a:rPr lang="ru-RU" dirty="0"/>
              <a:t>класс), музыке (8 класс), </a:t>
            </a:r>
            <a:r>
              <a:rPr lang="ru-RU" dirty="0" smtClean="0"/>
              <a:t>второму иностранному языку (английскому) (8 класс).</a:t>
            </a:r>
            <a:endParaRPr lang="ru-RU" dirty="0"/>
          </a:p>
          <a:p>
            <a:pPr algn="just"/>
            <a:r>
              <a:rPr lang="ru-RU" dirty="0"/>
              <a:t>       </a:t>
            </a:r>
            <a:endParaRPr lang="ru-RU" dirty="0" smtClean="0"/>
          </a:p>
          <a:p>
            <a:pPr algn="just"/>
            <a:r>
              <a:rPr lang="ru-RU" u="sng" dirty="0" smtClean="0"/>
              <a:t>4 учебных предмета – ОГЭ</a:t>
            </a:r>
            <a:endParaRPr lang="ru-RU" u="sng" dirty="0"/>
          </a:p>
          <a:p>
            <a:pPr algn="just"/>
            <a:r>
              <a:rPr lang="ru-RU" dirty="0" smtClean="0"/>
              <a:t>	В </a:t>
            </a:r>
            <a:r>
              <a:rPr lang="ru-RU" dirty="0"/>
              <a:t>аттестат об основном общем образовании выставляются итоговые отметки как среднее арифметическое </a:t>
            </a:r>
            <a:r>
              <a:rPr lang="ru-RU" u="sng" dirty="0"/>
              <a:t>годовой</a:t>
            </a:r>
            <a:r>
              <a:rPr lang="ru-RU" dirty="0"/>
              <a:t> и </a:t>
            </a:r>
            <a:r>
              <a:rPr lang="ru-RU" u="sng" dirty="0"/>
              <a:t>экзаменационной</a:t>
            </a:r>
            <a:r>
              <a:rPr lang="ru-RU" dirty="0"/>
              <a:t> оценки в соответствии с правилами математического округления.</a:t>
            </a:r>
          </a:p>
        </p:txBody>
      </p:sp>
    </p:spTree>
    <p:extLst>
      <p:ext uri="{BB962C8B-B14F-4D97-AF65-F5344CB8AC3E}">
        <p14:creationId xmlns:p14="http://schemas.microsoft.com/office/powerpoint/2010/main" val="1535263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11510"/>
            <a:ext cx="770485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300" b="1" u="sng" dirty="0">
                <a:solidFill>
                  <a:srgbClr val="C00000"/>
                </a:solidFill>
              </a:rPr>
              <a:t>ТЕЛЕФОНЫ </a:t>
            </a:r>
            <a:r>
              <a:rPr lang="ru-RU" sz="1300" b="1" u="sng" dirty="0" smtClean="0">
                <a:solidFill>
                  <a:srgbClr val="C00000"/>
                </a:solidFill>
              </a:rPr>
              <a:t> </a:t>
            </a:r>
            <a:r>
              <a:rPr lang="ru-RU" sz="1300" b="1" u="sng" dirty="0">
                <a:solidFill>
                  <a:srgbClr val="C00000"/>
                </a:solidFill>
              </a:rPr>
              <a:t>ГОРЯЧЕЙ ЛИНИИ ПО  ВОПРОСАМ </a:t>
            </a:r>
            <a:r>
              <a:rPr lang="ru-RU" sz="1300" b="1" u="sng" dirty="0" smtClean="0">
                <a:solidFill>
                  <a:srgbClr val="C00000"/>
                </a:solidFill>
              </a:rPr>
              <a:t>ГИА</a:t>
            </a:r>
            <a:endParaRPr lang="ru-RU" sz="1300" dirty="0">
              <a:solidFill>
                <a:srgbClr val="C00000"/>
              </a:solidFill>
            </a:endParaRPr>
          </a:p>
          <a:p>
            <a:pPr fontAlgn="base"/>
            <a:r>
              <a:rPr lang="ru-RU" sz="1300" b="1" u="sng" dirty="0"/>
              <a:t>МБОУ «Школа №72»</a:t>
            </a:r>
            <a:endParaRPr lang="ru-RU" sz="1300" u="sng" dirty="0"/>
          </a:p>
          <a:p>
            <a:pPr fontAlgn="base"/>
            <a:r>
              <a:rPr lang="ru-RU" sz="1300" dirty="0"/>
              <a:t>272-85-33 координатор ОГЭ по </a:t>
            </a:r>
            <a:r>
              <a:rPr lang="ru-RU" sz="1300" dirty="0" smtClean="0"/>
              <a:t>школе (</a:t>
            </a:r>
            <a:r>
              <a:rPr lang="ru-RU" sz="1300" dirty="0"/>
              <a:t>Колчина Светлана Евгеньевна)</a:t>
            </a:r>
          </a:p>
          <a:p>
            <a:pPr fontAlgn="base"/>
            <a:r>
              <a:rPr lang="ru-RU" sz="1300" dirty="0"/>
              <a:t>272-85-33 координатор ЕГЭ по </a:t>
            </a:r>
            <a:r>
              <a:rPr lang="ru-RU" sz="1300" dirty="0" smtClean="0"/>
              <a:t>школе (</a:t>
            </a:r>
            <a:r>
              <a:rPr lang="ru-RU" sz="1300" dirty="0" err="1"/>
              <a:t>Авзалова</a:t>
            </a:r>
            <a:r>
              <a:rPr lang="ru-RU" sz="1300" dirty="0"/>
              <a:t> Наталья Геннадиевна)</a:t>
            </a:r>
          </a:p>
          <a:p>
            <a:pPr fontAlgn="base"/>
            <a:r>
              <a:rPr lang="ru-RU" sz="1300" dirty="0"/>
              <a:t> </a:t>
            </a:r>
          </a:p>
          <a:p>
            <a:pPr algn="just" fontAlgn="base"/>
            <a:r>
              <a:rPr lang="ru-RU" sz="1300" u="sng" dirty="0" smtClean="0"/>
              <a:t>+7(843)294-95-06 </a:t>
            </a:r>
            <a:r>
              <a:rPr lang="ru-RU" sz="1300" dirty="0"/>
              <a:t>– отдел общего образования и итоговой аттестации обучающихся Министерства образования и науки Республики Татарстан (вопросы, касающиеся единого государственного экзамена);</a:t>
            </a:r>
          </a:p>
          <a:p>
            <a:pPr algn="just" fontAlgn="base"/>
            <a:r>
              <a:rPr lang="ru-RU" sz="1300" u="sng" dirty="0"/>
              <a:t>+</a:t>
            </a:r>
            <a:r>
              <a:rPr lang="ru-RU" sz="1300" u="sng" dirty="0" smtClean="0"/>
              <a:t>7(843)294-95-62 </a:t>
            </a:r>
            <a:r>
              <a:rPr lang="ru-RU" sz="1300" dirty="0"/>
              <a:t>– отдел общего образования и итоговой аттестации обучающихся Министерства образования и науки Республики Татарстан (вопросы, касающиеся основного государственного экзамена, государственного выпускного экзамена);</a:t>
            </a:r>
          </a:p>
          <a:p>
            <a:pPr algn="just" fontAlgn="base"/>
            <a:r>
              <a:rPr lang="ru-RU" sz="1300" u="sng" dirty="0"/>
              <a:t>+7(843)237-74-84 </a:t>
            </a:r>
            <a:r>
              <a:rPr lang="ru-RU" sz="1300" dirty="0"/>
              <a:t>– Департамент надзора и контроля в сфере образования Министерства образования и науки Республики Татарстан;</a:t>
            </a:r>
          </a:p>
          <a:p>
            <a:pPr algn="just" fontAlgn="base"/>
            <a:r>
              <a:rPr lang="ru-RU" sz="1300" u="sng" dirty="0"/>
              <a:t>+7(843)223-23-80 (доб.206) </a:t>
            </a:r>
            <a:r>
              <a:rPr lang="ru-RU" sz="1300" dirty="0"/>
              <a:t>– начальник отдела общего образования и государственной итоговой аттестации Управления образования </a:t>
            </a:r>
            <a:r>
              <a:rPr lang="ru-RU" sz="1300" dirty="0" err="1"/>
              <a:t>г.Казани</a:t>
            </a:r>
            <a:r>
              <a:rPr lang="ru-RU" sz="1300" dirty="0"/>
              <a:t>;</a:t>
            </a:r>
          </a:p>
          <a:p>
            <a:pPr algn="just" fontAlgn="base"/>
            <a:r>
              <a:rPr lang="ru-RU" sz="1300" u="sng" dirty="0"/>
              <a:t>+7(843)223-23-80 (доб.208) </a:t>
            </a:r>
            <a:r>
              <a:rPr lang="ru-RU" sz="1300" dirty="0"/>
              <a:t>– главный специалист отдела общего образования и государственной итоговой аттестации Управления образования </a:t>
            </a:r>
            <a:r>
              <a:rPr lang="ru-RU" sz="1300" dirty="0" err="1"/>
              <a:t>г.Казани</a:t>
            </a:r>
            <a:r>
              <a:rPr lang="ru-RU" sz="1300" dirty="0"/>
              <a:t>;</a:t>
            </a:r>
          </a:p>
          <a:p>
            <a:pPr algn="just" fontAlgn="base"/>
            <a:r>
              <a:rPr lang="ru-RU" sz="1300" u="sng" dirty="0"/>
              <a:t>+7(843)223-23-76 (доб.383) </a:t>
            </a:r>
            <a:r>
              <a:rPr lang="ru-RU" sz="1300" dirty="0"/>
              <a:t>– заместитель начальника отдела образования по Советскому району </a:t>
            </a:r>
            <a:r>
              <a:rPr lang="ru-RU" sz="1300" dirty="0" err="1"/>
              <a:t>г.Казани</a:t>
            </a:r>
            <a:r>
              <a:rPr lang="ru-RU" sz="1300" dirty="0"/>
              <a:t> (вопросы, касающиеся единого государственного экзамена);</a:t>
            </a:r>
          </a:p>
          <a:p>
            <a:pPr algn="just" fontAlgn="base"/>
            <a:r>
              <a:rPr lang="ru-RU" sz="1300" u="sng" dirty="0"/>
              <a:t>+7(843)223-23-76 (доб.384) </a:t>
            </a:r>
            <a:r>
              <a:rPr lang="ru-RU" sz="1300" dirty="0"/>
              <a:t>– главный специалист по учебной работе отдела по Советскому району </a:t>
            </a:r>
            <a:r>
              <a:rPr lang="ru-RU" sz="1300" dirty="0" err="1"/>
              <a:t>г.Казани</a:t>
            </a:r>
            <a:r>
              <a:rPr lang="ru-RU" sz="1300" dirty="0"/>
              <a:t> (вопросы, касающиеся основного государственного экзамена).</a:t>
            </a:r>
          </a:p>
          <a:p>
            <a:pPr algn="just" fontAlgn="base"/>
            <a:r>
              <a:rPr lang="ru-RU" sz="1300" dirty="0">
                <a:solidFill>
                  <a:schemeClr val="accent6">
                    <a:lumMod val="75000"/>
                  </a:schemeClr>
                </a:solidFill>
              </a:rPr>
              <a:t>Режим работы телефонов «горячей линии» – с 09.00 до 18.00 (понедельник – пятница, за исключением нерабочих праздничных дней, обед – с 12.00 до 13.00).</a:t>
            </a:r>
          </a:p>
        </p:txBody>
      </p:sp>
    </p:spTree>
    <p:extLst>
      <p:ext uri="{BB962C8B-B14F-4D97-AF65-F5344CB8AC3E}">
        <p14:creationId xmlns:p14="http://schemas.microsoft.com/office/powerpoint/2010/main" val="3913431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8085" y="1563638"/>
            <a:ext cx="64087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692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9542"/>
            <a:ext cx="8075240" cy="720080"/>
          </a:xfrm>
        </p:spPr>
        <p:txBody>
          <a:bodyPr>
            <a:normAutofit fontScale="90000"/>
          </a:bodyPr>
          <a:lstStyle/>
          <a:p>
            <a:pPr marL="850900" marR="812800" indent="0">
              <a:lnSpc>
                <a:spcPts val="2784"/>
              </a:lnSpc>
              <a:spcAft>
                <a:spcPts val="1260"/>
              </a:spcAft>
            </a:pP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Ст. 59 Федерального закона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№273</a:t>
            </a: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/>
            </a:r>
            <a:b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</a:br>
            <a:r>
              <a:rPr lang="ru" sz="2000" dirty="0">
                <a:solidFill>
                  <a:schemeClr val="accent2">
                    <a:lumMod val="75000"/>
                  </a:schemeClr>
                </a:solidFill>
                <a:latin typeface="Times New Roman"/>
              </a:rPr>
              <a:t>«Об образовании в Российской Федерации»</a:t>
            </a:r>
            <a:r>
              <a:rPr lang="ru" dirty="0">
                <a:solidFill>
                  <a:srgbClr val="FF0000"/>
                </a:solidFill>
                <a:latin typeface="Times New Roman"/>
              </a:rPr>
              <a:t/>
            </a:r>
            <a:br>
              <a:rPr lang="ru" dirty="0">
                <a:solidFill>
                  <a:srgbClr val="FF0000"/>
                </a:solidFill>
                <a:latin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91630"/>
            <a:ext cx="7787208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" sz="2400" dirty="0">
                <a:solidFill>
                  <a:srgbClr val="7030A0"/>
                </a:solidFill>
                <a:latin typeface="Times New Roman"/>
              </a:rPr>
              <a:t>ч.6. </a:t>
            </a:r>
            <a:r>
              <a:rPr lang="ru" sz="2400" dirty="0">
                <a:latin typeface="Times New Roman"/>
              </a:rPr>
              <a:t>К ГИА допускаются обучающиеся, </a:t>
            </a:r>
            <a:r>
              <a:rPr lang="ru" sz="2400" dirty="0">
                <a:solidFill>
                  <a:srgbClr val="FF0000"/>
                </a:solidFill>
                <a:latin typeface="Times New Roman"/>
              </a:rPr>
              <a:t>не имеющие академической задолженности</a:t>
            </a:r>
            <a:r>
              <a:rPr lang="ru" sz="2400" dirty="0">
                <a:latin typeface="Times New Roman"/>
              </a:rPr>
              <a:t>, в полном объеме выполнившие учебный план (имеющие годовые отметки по всем предметам за </a:t>
            </a:r>
            <a:r>
              <a:rPr lang="en-US" sz="2400" dirty="0">
                <a:latin typeface="Times New Roman"/>
              </a:rPr>
              <a:t>IX </a:t>
            </a:r>
            <a:r>
              <a:rPr lang="ru-RU" sz="2400" dirty="0">
                <a:latin typeface="Times New Roman"/>
              </a:rPr>
              <a:t>класс не ниже удовлетворительных</a:t>
            </a:r>
            <a:r>
              <a:rPr lang="ru" sz="2400" dirty="0">
                <a:latin typeface="Times New Roman"/>
              </a:rPr>
              <a:t>), а также </a:t>
            </a:r>
            <a:r>
              <a:rPr lang="ru" sz="2400" dirty="0">
                <a:solidFill>
                  <a:srgbClr val="FF0000"/>
                </a:solidFill>
                <a:latin typeface="Times New Roman"/>
              </a:rPr>
              <a:t>имеющие результат «зачёт» за итоговое собеседование по русскому языку.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pic>
        <p:nvPicPr>
          <p:cNvPr id="5" name="Picture 5" descr="shutterstock_1829908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79" y="3939902"/>
            <a:ext cx="151216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9366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9502"/>
            <a:ext cx="8075240" cy="792088"/>
          </a:xfrm>
        </p:spPr>
        <p:txBody>
          <a:bodyPr>
            <a:noAutofit/>
          </a:bodyPr>
          <a:lstStyle/>
          <a:p>
            <a:r>
              <a:rPr lang="ru-RU" sz="2000" dirty="0"/>
              <a:t>Итоговое собеседование по русскому языку</a:t>
            </a:r>
            <a:br>
              <a:rPr lang="ru-RU" sz="2000" dirty="0"/>
            </a:br>
            <a:r>
              <a:rPr lang="ru-RU" sz="2000" dirty="0" smtClean="0">
                <a:solidFill>
                  <a:srgbClr val="FF0000"/>
                </a:solidFill>
              </a:rPr>
              <a:t>12 </a:t>
            </a:r>
            <a:r>
              <a:rPr lang="ru-RU" sz="2000" dirty="0">
                <a:solidFill>
                  <a:srgbClr val="FF0000"/>
                </a:solidFill>
              </a:rPr>
              <a:t>февраля </a:t>
            </a:r>
            <a:r>
              <a:rPr lang="ru-RU" sz="2000" dirty="0" smtClean="0">
                <a:solidFill>
                  <a:srgbClr val="FF0000"/>
                </a:solidFill>
              </a:rPr>
              <a:t>2025 </a:t>
            </a:r>
            <a:r>
              <a:rPr lang="ru-RU" sz="2000" dirty="0">
                <a:solidFill>
                  <a:srgbClr val="FF0000"/>
                </a:solidFill>
              </a:rPr>
              <a:t>года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00150"/>
            <a:ext cx="8075240" cy="3603847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dirty="0"/>
              <a:t>В случае получения неудовлетворительного результата («незачет») за итоговое </a:t>
            </a:r>
            <a:r>
              <a:rPr lang="ru-RU" dirty="0" smtClean="0"/>
              <a:t>собеседование, в </a:t>
            </a:r>
            <a:r>
              <a:rPr lang="ru-RU" dirty="0"/>
              <a:t>случае отсутствия по болезни (документально подтверждено</a:t>
            </a:r>
            <a:r>
              <a:rPr lang="ru-RU" dirty="0" smtClean="0"/>
              <a:t>), в случае не завершения итогового собеседования </a:t>
            </a:r>
            <a:r>
              <a:rPr lang="ru-RU" dirty="0"/>
              <a:t>по уважительным причинам, </a:t>
            </a:r>
            <a:r>
              <a:rPr lang="ru-RU" dirty="0" smtClean="0"/>
              <a:t>подтвержденным документально, обучающиеся </a:t>
            </a:r>
            <a:r>
              <a:rPr lang="ru-RU" dirty="0"/>
              <a:t>вправе пересдать итоговое собеседование в текущем учебном году, но не более двух раз и только в дополнительные сроки, предусмотренные расписанием проведения итогового собеседования – </a:t>
            </a:r>
            <a:r>
              <a:rPr lang="ru-RU" b="1" dirty="0" smtClean="0">
                <a:solidFill>
                  <a:srgbClr val="FF0000"/>
                </a:solidFill>
              </a:rPr>
              <a:t>12 </a:t>
            </a:r>
            <a:r>
              <a:rPr lang="ru-RU" b="1" dirty="0">
                <a:solidFill>
                  <a:srgbClr val="FF0000"/>
                </a:solidFill>
              </a:rPr>
              <a:t>марта </a:t>
            </a:r>
            <a:r>
              <a:rPr lang="ru-RU" b="1" dirty="0" smtClean="0">
                <a:solidFill>
                  <a:srgbClr val="FF0000"/>
                </a:solidFill>
              </a:rPr>
              <a:t>2025 </a:t>
            </a:r>
            <a:r>
              <a:rPr lang="ru-RU" b="1" dirty="0">
                <a:solidFill>
                  <a:srgbClr val="FF0000"/>
                </a:solidFill>
              </a:rPr>
              <a:t>года</a:t>
            </a:r>
            <a:r>
              <a:rPr lang="ru-RU" dirty="0">
                <a:solidFill>
                  <a:srgbClr val="FF0000"/>
                </a:solidFill>
              </a:rPr>
              <a:t> и </a:t>
            </a:r>
            <a:r>
              <a:rPr lang="ru-RU" b="1" dirty="0" smtClean="0">
                <a:solidFill>
                  <a:srgbClr val="FF0000"/>
                </a:solidFill>
              </a:rPr>
              <a:t>21 апреля 2025 </a:t>
            </a:r>
            <a:r>
              <a:rPr lang="ru-RU" b="1" dirty="0">
                <a:solidFill>
                  <a:srgbClr val="FF0000"/>
                </a:solidFill>
              </a:rPr>
              <a:t>года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algn="just"/>
            <a:endParaRPr lang="ru-RU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Цель</a:t>
            </a:r>
            <a:r>
              <a:rPr lang="ru-RU" dirty="0">
                <a:solidFill>
                  <a:srgbClr val="FF0000"/>
                </a:solidFill>
              </a:rPr>
              <a:t>: </a:t>
            </a:r>
            <a:r>
              <a:rPr lang="ru-RU" dirty="0"/>
              <a:t>оценка уровня общеобразовательной подготовки по разделу «Говорение» у  выпускников </a:t>
            </a:r>
            <a:r>
              <a:rPr lang="en-US" dirty="0"/>
              <a:t>IX </a:t>
            </a:r>
            <a:r>
              <a:rPr lang="ru-RU" dirty="0"/>
              <a:t>классов общеобразовательных организаций </a:t>
            </a:r>
            <a:r>
              <a:rPr lang="ru-RU" u="sng" dirty="0"/>
              <a:t>в целях допуска к ГИА</a:t>
            </a:r>
            <a:r>
              <a:rPr lang="ru-RU" dirty="0"/>
              <a:t>.</a:t>
            </a:r>
          </a:p>
          <a:p>
            <a:pPr algn="just"/>
            <a:r>
              <a:rPr lang="ru-RU" u="sng" dirty="0"/>
              <a:t>Итоговое собеседование</a:t>
            </a:r>
            <a:r>
              <a:rPr lang="ru-RU" dirty="0"/>
              <a:t> направлено на проверку коммуникативной компетенции обучающихся IX классов — умения создавать монологические высказывания на разные темы, принимать участие в диалоге, выразительно читать текст вслух, пересказывать текст с привлечением дополнительной информации.</a:t>
            </a:r>
          </a:p>
          <a:p>
            <a:pPr algn="just"/>
            <a:r>
              <a:rPr lang="ru-RU" dirty="0"/>
              <a:t>На выполнение работы каждому участнику отводится </a:t>
            </a:r>
            <a:r>
              <a:rPr lang="ru-RU" b="1" dirty="0">
                <a:solidFill>
                  <a:srgbClr val="FF0000"/>
                </a:solidFill>
              </a:rPr>
              <a:t>15-16 минут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В процессе проведения собеседования будет вестись </a:t>
            </a:r>
            <a:r>
              <a:rPr lang="ru-RU" dirty="0">
                <a:solidFill>
                  <a:srgbClr val="FF0000"/>
                </a:solidFill>
              </a:rPr>
              <a:t>аудиозапись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Итоговое собеседование выпускники 9 классов будут проходить </a:t>
            </a:r>
            <a:r>
              <a:rPr lang="ru-RU" dirty="0">
                <a:solidFill>
                  <a:srgbClr val="FF0000"/>
                </a:solidFill>
              </a:rPr>
              <a:t>в своих школах. </a:t>
            </a:r>
          </a:p>
          <a:p>
            <a:pPr algn="just"/>
            <a:r>
              <a:rPr lang="ru-RU" dirty="0"/>
              <a:t>Критерии оценивания устных ответов участников итогового собеседования являются общими для всех вариантов и размещены на официальном сайте </a:t>
            </a:r>
            <a:r>
              <a:rPr lang="ru-RU" b="1" dirty="0"/>
              <a:t>ФИПИ в разделе «ОГЭ и ГВЭ-9»</a:t>
            </a:r>
            <a:r>
              <a:rPr lang="ru-RU" dirty="0"/>
              <a:t> (Демоверсии, спецификации, кодификаторы).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95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72" y="0"/>
            <a:ext cx="75186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0" y="0"/>
            <a:ext cx="74776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7" y="0"/>
            <a:ext cx="74902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6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0"/>
            <a:ext cx="38580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5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9" r="3782" b="-1011"/>
          <a:stretch/>
        </p:blipFill>
        <p:spPr>
          <a:xfrm>
            <a:off x="73152" y="51470"/>
            <a:ext cx="2933395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72" r="1933"/>
          <a:stretch/>
        </p:blipFill>
        <p:spPr>
          <a:xfrm>
            <a:off x="2989871" y="0"/>
            <a:ext cx="61692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017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10611</TotalTime>
  <Words>968</Words>
  <Application>Microsoft Office PowerPoint</Application>
  <PresentationFormat>Экран (16:9)</PresentationFormat>
  <Paragraphs>170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2_Тема Office</vt:lpstr>
      <vt:lpstr>Презентация PowerPoint</vt:lpstr>
      <vt:lpstr>Презентация PowerPoint</vt:lpstr>
      <vt:lpstr>Ст. 59 Федерального закона №273 «Об образовании в Российской Федерации» </vt:lpstr>
      <vt:lpstr>Итоговое собеседование по русскому языку 12 февраля 2025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Расписание ГИА в 2025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Школа перевода баллов в оценку в 2025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Teacher</cp:lastModifiedBy>
  <cp:revision>641</cp:revision>
  <cp:lastPrinted>2025-01-30T12:47:33Z</cp:lastPrinted>
  <dcterms:created xsi:type="dcterms:W3CDTF">2015-10-13T08:15:21Z</dcterms:created>
  <dcterms:modified xsi:type="dcterms:W3CDTF">2025-01-30T12:47:59Z</dcterms:modified>
</cp:coreProperties>
</file>